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79" r:id="rId3"/>
    <p:sldId id="265" r:id="rId4"/>
    <p:sldId id="266" r:id="rId5"/>
    <p:sldId id="259" r:id="rId6"/>
    <p:sldId id="267" r:id="rId7"/>
    <p:sldId id="273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D25"/>
    <a:srgbClr val="3C0202"/>
    <a:srgbClr val="FFFFFF"/>
    <a:srgbClr val="294E38"/>
    <a:srgbClr val="E0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85036" autoAdjust="0"/>
  </p:normalViewPr>
  <p:slideViewPr>
    <p:cSldViewPr snapToGrid="0">
      <p:cViewPr varScale="1">
        <p:scale>
          <a:sx n="81" d="100"/>
          <a:sy n="81" d="100"/>
        </p:scale>
        <p:origin x="16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72698-2B58-44F0-9645-C5496C6AC2D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BA1D-F62F-41B6-9CB1-81E491A1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heard about formaldehyde? What comes to mind when you hear “formaldehyde”?</a:t>
            </a:r>
            <a:br>
              <a:rPr lang="en-US" dirty="0"/>
            </a:br>
            <a:r>
              <a:rPr lang="en-US" dirty="0"/>
              <a:t>This is just one example of how formaldehyde is not good news. Not only for the artist but for everyone</a:t>
            </a:r>
            <a:br>
              <a:rPr lang="en-US" dirty="0"/>
            </a:br>
            <a:r>
              <a:rPr lang="en-US" dirty="0"/>
              <a:t>I have some news for you which is the fact that are exposed to formaldehyde gas on a regular basis. The reason for this is that Formaldehyde is used to make adhesives.</a:t>
            </a:r>
            <a:br>
              <a:rPr lang="en-US" dirty="0"/>
            </a:b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2BA1D-F62F-41B6-9CB1-81E491A128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5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  <a:t>I am particularly talking about adhesives that we use to make engineered wood boards (Ikea boards) which you might even have at home.</a:t>
            </a:r>
            <a:b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</a:br>
            <a: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  <a:t>So what´s the problem what adhesive made of formaldehyde?</a:t>
            </a:r>
            <a:b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</a:br>
            <a:b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</a:br>
            <a:b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</a:br>
            <a:b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</a:br>
            <a: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  <a:t>so if you have an </a:t>
            </a:r>
            <a:r>
              <a:rPr lang="en-US" sz="1200" dirty="0" err="1">
                <a:solidFill>
                  <a:srgbClr val="455F51"/>
                </a:solidFill>
                <a:latin typeface="Franklin Gothic Book" panose="020B0503020102020204"/>
              </a:rPr>
              <a:t>ikea</a:t>
            </a:r>
            <a: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  <a:t> board at home, that has been made with wood and some sort of formaldehyde based </a:t>
            </a:r>
            <a:r>
              <a:rPr lang="en-US" sz="1200" dirty="0" err="1">
                <a:solidFill>
                  <a:srgbClr val="455F51"/>
                </a:solidFill>
                <a:latin typeface="Franklin Gothic Book" panose="020B0503020102020204"/>
              </a:rPr>
              <a:t>adheseive</a:t>
            </a:r>
            <a: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  <a:t>. </a:t>
            </a:r>
            <a:b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</a:br>
            <a:b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</a:br>
            <a: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  <a:t>The type that everyone has at home.</a:t>
            </a:r>
            <a:b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</a:br>
            <a:r>
              <a:rPr lang="en-US" sz="1200" dirty="0" err="1">
                <a:solidFill>
                  <a:srgbClr val="455F51"/>
                </a:solidFill>
                <a:latin typeface="Franklin Gothic Book" panose="020B0503020102020204"/>
              </a:rPr>
              <a:t>Engineered</a:t>
            </a:r>
            <a: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  <a:t> wood is one of the fundamental materials of the modern built environment. </a:t>
            </a:r>
          </a:p>
          <a:p>
            <a:r>
              <a:rPr lang="en-US" sz="1200" dirty="0">
                <a:solidFill>
                  <a:srgbClr val="455F51"/>
                </a:solidFill>
                <a:latin typeface="Franklin Gothic Book" panose="020B0503020102020204"/>
              </a:rPr>
              <a:t>Used for construction applications and to make furniture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2BA1D-F62F-41B6-9CB1-81E491A128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5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55F51"/>
              </a:buClr>
              <a:buSzPts val="1400"/>
              <a:buFont typeface="Libre Franklin"/>
              <a:buNone/>
            </a:pPr>
            <a:r>
              <a:rPr lang="en-US" sz="1400" b="1">
                <a:solidFill>
                  <a:srgbClr val="455F5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Health problem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55F5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Formaldehyde is one of the 5 greatest indoor pollutants.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55F5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It has been identified by the EU's Scientific Committee on Health and Environmental Risks (SCHER) committee as one of the top five toxic pollutants that should be removed from production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replace UF adhesives with a biobased alternative, engineered wood products would be completely sustainable becoming part of the circular economy cycle. This is our unique selling point, for a market that moves 240 bn pound a year.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2BA1D-F62F-41B6-9CB1-81E491A128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Interested in partnering up with art organizations and artists and supply small amounts of engineered wood with our bio-adhesives that artists or museums could use for an exhibition or a small show.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Changing mindset, highlighting sustainable product via power of the art world, leading other industries to change too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2BA1D-F62F-41B6-9CB1-81E491A128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9E07-B474-4658-B577-B5FEA96ED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91AA6-A6BF-43D8-ABFE-6628109A5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5DCFF9-F8D3-4631-BC51-493FFA40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7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2CBB-F497-4B25-A465-94EFAE39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DA0DE-0B31-40F2-9419-D9128033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F582A6-E68F-44A1-A662-1596847E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89222-1C5D-4B56-BEC3-3D377A924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BFAD3-2024-4B32-81C2-F5C2A5E9B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21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B98A-7C5C-472D-8F7D-2E21FAE3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F424-7619-4D41-8E69-CF48FEFC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5AEF-C55C-436A-BFBA-908E4320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9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13CD-1E1E-42CE-AC2A-D01203E9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9D4B3-C900-4C3E-8A21-D2C866456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A8A80D-D7A1-497C-B40B-F158BEB3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B375-874E-4C13-B46C-040CFC65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2FFE-8678-4998-8389-544B7ACE4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AF347-74C1-47A9-B8DF-A689E5D7F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6241230-82DA-41CE-BEF6-02485708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D699-928D-44AA-BAEB-73B61C7F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9B503-2386-4B5F-B456-905825EF6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E1DA8-DA4F-4841-A57A-04DE0CF94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D01C8-700D-4E4F-8BD5-CAC00CE5E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F9E0C-9475-4B0F-898D-646454DDE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A53DD8-701E-4DB7-9253-89C7D7D7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8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F5C5-7CBE-4D7C-A88B-573A2DEF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F9B4E-9069-4C69-8EE4-0A72D0E2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9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024FF3-19BB-48C0-99B6-1B40222B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0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8EA5-DBA8-4654-8AD4-4C3E9098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7CEEC-4324-451D-9A58-41A12CF1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7EC7F-334D-421F-A824-A2AD57CEE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FA271C-EB11-439D-9DDF-82EAE05C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1808-7A83-43BF-8482-84171F31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53D25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4E95-199E-40CD-90D1-076101618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38F8E-82DB-40C8-825D-0F1E09346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193685-26FB-40BD-9665-7138653E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67F0112-4C48-4B58-9BE9-D8FC08B7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0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E2DBC-A414-4E2A-882F-3D9E3F8F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55F11-B028-48D1-BAB0-6E4160BA2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B2316-ABB2-44E0-A00F-326E4FE25925}"/>
              </a:ext>
            </a:extLst>
          </p:cNvPr>
          <p:cNvSpPr txBox="1">
            <a:spLocks/>
          </p:cNvSpPr>
          <p:nvPr userDrawn="1"/>
        </p:nvSpPr>
        <p:spPr>
          <a:xfrm>
            <a:off x="207390" y="6397837"/>
            <a:ext cx="4713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7F0112-4C48-4B58-9BE9-D8FC08B7DBF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3D2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E01726-7A63-ACF5-2BA2-F66CFBB2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0112-4C48-4B58-9BE9-D8FC08B7DBF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AD0D4F-A2E0-250E-8E4B-25B5CC8A8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3" y="390671"/>
            <a:ext cx="5968804" cy="43513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AFF4A7-BCEB-2D1C-17E7-CA81417E4C38}"/>
              </a:ext>
            </a:extLst>
          </p:cNvPr>
          <p:cNvSpPr txBox="1"/>
          <p:nvPr/>
        </p:nvSpPr>
        <p:spPr>
          <a:xfrm>
            <a:off x="447773" y="6047232"/>
            <a:ext cx="3171177" cy="715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2023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M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aria Garcia, Founder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A79678-549C-A7A1-2DC0-B2D1265FC25F}"/>
              </a:ext>
            </a:extLst>
          </p:cNvPr>
          <p:cNvSpPr txBox="1"/>
          <p:nvPr/>
        </p:nvSpPr>
        <p:spPr>
          <a:xfrm>
            <a:off x="1629204" y="4742009"/>
            <a:ext cx="9474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53D25"/>
                </a:solidFill>
                <a:latin typeface="+mj-lt"/>
              </a:rPr>
              <a:t>Bio-Adhesives of the future</a:t>
            </a:r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2FBAB5A3-FD68-FE18-761C-5B07CA7D71D0}"/>
              </a:ext>
            </a:extLst>
          </p:cNvPr>
          <p:cNvSpPr txBox="1"/>
          <p:nvPr/>
        </p:nvSpPr>
        <p:spPr>
          <a:xfrm>
            <a:off x="4388177" y="6047232"/>
            <a:ext cx="3171177" cy="715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latin typeface="+mj-lt"/>
                <a:ea typeface="+mj-ea"/>
                <a:cs typeface="+mj-cs"/>
              </a:rPr>
              <a:t>maria@</a:t>
            </a:r>
            <a:r>
              <a:rPr lang="en-US" sz="2000" err="1">
                <a:latin typeface="+mj-lt"/>
                <a:ea typeface="+mj-ea"/>
                <a:cs typeface="+mj-cs"/>
              </a:rPr>
              <a:t>bindethics</a:t>
            </a:r>
            <a:r>
              <a:rPr lang="en-US" sz="2000">
                <a:latin typeface="+mj-lt"/>
                <a:ea typeface="+mj-ea"/>
                <a:cs typeface="+mj-cs"/>
              </a:rPr>
              <a:t>.com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60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676ED7-9780-3E6C-4304-73E7348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0112-4C48-4B58-9BE9-D8FC08B7DBF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D7E5E4-F1FB-E91C-4614-4FEDAD11C73B}"/>
              </a:ext>
            </a:extLst>
          </p:cNvPr>
          <p:cNvSpPr txBox="1">
            <a:spLocks/>
          </p:cNvSpPr>
          <p:nvPr/>
        </p:nvSpPr>
        <p:spPr>
          <a:xfrm>
            <a:off x="1334376" y="1740769"/>
            <a:ext cx="10323572" cy="22869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3C0202"/>
                </a:solidFill>
                <a:latin typeface="Franklin Gothic Book" panose="020B0503020102020204"/>
              </a:rPr>
              <a:t>What’s the first thing that comes to mind when you hear the word 						</a:t>
            </a:r>
            <a:r>
              <a:rPr lang="en-US" b="1" dirty="0">
                <a:solidFill>
                  <a:srgbClr val="3C0202"/>
                </a:solidFill>
                <a:latin typeface="Franklin Gothic Book" panose="020B0503020102020204"/>
              </a:rPr>
              <a:t>Formaldehyde?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0202"/>
              </a:solidFill>
              <a:latin typeface="Franklin Gothic Book" panose="020B05030201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0202"/>
              </a:solidFill>
              <a:latin typeface="Franklin Gothic Book" panose="020B05030201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0202"/>
              </a:solidFill>
              <a:latin typeface="Franklin Gothic Book" panose="020B05030201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0202"/>
              </a:solidFill>
              <a:latin typeface="Franklin Gothic Book" panose="020B05030201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0202"/>
              </a:solidFill>
              <a:latin typeface="Franklin Gothic Book" panose="020B05030201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0202"/>
              </a:solidFill>
              <a:latin typeface="Franklin Gothic Book" panose="020B05030201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3C0202"/>
              </a:solidFill>
              <a:latin typeface="Franklin Gothic Book" panose="020B05030201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E8B01-B169-E1B0-9E99-24DA89EE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436" y="2884251"/>
            <a:ext cx="3127389" cy="35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03E2FB-7B3A-4A5C-89BF-8DEDD49B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0112-4C48-4B58-9BE9-D8FC08B7DBF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F69CAB-3E82-4694-93EB-FDEAAE40D5B5}"/>
              </a:ext>
            </a:extLst>
          </p:cNvPr>
          <p:cNvSpPr txBox="1"/>
          <p:nvPr/>
        </p:nvSpPr>
        <p:spPr>
          <a:xfrm>
            <a:off x="9445255" y="1806950"/>
            <a:ext cx="8361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atin typeface="Franklin Gothic Book" panose="020B0503020102020204"/>
              </a:rPr>
              <a:t>2016</a:t>
            </a:r>
          </a:p>
        </p:txBody>
      </p:sp>
      <p:pic>
        <p:nvPicPr>
          <p:cNvPr id="3" name="Picture 2" descr="A person looking at a picture of a cow&#10;&#10;Description automatically generated with medium confidence">
            <a:extLst>
              <a:ext uri="{FF2B5EF4-FFF2-40B4-BE49-F238E27FC236}">
                <a16:creationId xmlns:a16="http://schemas.microsoft.com/office/drawing/2014/main" id="{D6AC0796-28F2-AEFD-5EA2-E5EEAF25D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86" y="561575"/>
            <a:ext cx="6725589" cy="573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81B26B2-007A-592E-A448-390306B9F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645" y="561575"/>
            <a:ext cx="1245375" cy="124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34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873755-C3A4-4EB9-BF7A-F1293E11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48" y="414460"/>
            <a:ext cx="6125964" cy="8010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Formaldehyde-based adhesives (UF)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15093A1-0619-766B-40F9-659B6CF6C3DB}"/>
              </a:ext>
            </a:extLst>
          </p:cNvPr>
          <p:cNvSpPr txBox="1"/>
          <p:nvPr/>
        </p:nvSpPr>
        <p:spPr>
          <a:xfrm>
            <a:off x="557919" y="1916473"/>
            <a:ext cx="4840357" cy="454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Formaldehyde is a chemical used to make adhesives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2000" b="1" dirty="0"/>
            </a:br>
            <a:r>
              <a:rPr lang="en-US" sz="2000" b="1" dirty="0"/>
              <a:t> 90%</a:t>
            </a:r>
            <a:r>
              <a:rPr lang="en-US" sz="2000" dirty="0"/>
              <a:t> of the engineered wood (furniture)</a:t>
            </a:r>
            <a:br>
              <a:rPr lang="en-US" sz="2000" dirty="0"/>
            </a:br>
            <a:r>
              <a:rPr lang="en-US" sz="2000" dirty="0"/>
              <a:t>uses </a:t>
            </a:r>
            <a:r>
              <a:rPr lang="en-US" sz="2000" b="1" dirty="0"/>
              <a:t>formaldehyde-based (UF) adhesives</a:t>
            </a:r>
          </a:p>
        </p:txBody>
      </p:sp>
      <p:pic>
        <p:nvPicPr>
          <p:cNvPr id="2" name="Google Shape;83;p3" descr="A picture containing floor, building&#10;&#10;Description automatically generated">
            <a:extLst>
              <a:ext uri="{FF2B5EF4-FFF2-40B4-BE49-F238E27FC236}">
                <a16:creationId xmlns:a16="http://schemas.microsoft.com/office/drawing/2014/main" id="{DD64032D-1A1C-91EB-9604-3BAF40578F61}"/>
              </a:ext>
            </a:extLst>
          </p:cNvPr>
          <p:cNvPicPr preferRelativeResize="0"/>
          <p:nvPr/>
        </p:nvPicPr>
        <p:blipFill rotWithShape="1">
          <a:blip r:embed="rId3"/>
          <a:srcRect l="16930" r="4312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</p:spPr>
      </p:pic>
      <p:pic>
        <p:nvPicPr>
          <p:cNvPr id="3" name="Google Shape;84;p3" descr="A picture containing building material&#10;&#10;Description automatically generated">
            <a:extLst>
              <a:ext uri="{FF2B5EF4-FFF2-40B4-BE49-F238E27FC236}">
                <a16:creationId xmlns:a16="http://schemas.microsoft.com/office/drawing/2014/main" id="{0ADCF142-8B82-0805-B0A3-FA8283C99C14}"/>
              </a:ext>
            </a:extLst>
          </p:cNvPr>
          <p:cNvPicPr preferRelativeResize="0"/>
          <p:nvPr/>
        </p:nvPicPr>
        <p:blipFill rotWithShape="1">
          <a:blip r:embed="rId4"/>
          <a:srcRect l="17732" r="16113" b="3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</p:spPr>
      </p:pic>
      <p:pic>
        <p:nvPicPr>
          <p:cNvPr id="6" name="Google Shape;85;p3" descr="A picture containing building, outdoor, stack, lumber&#10;&#10;Description automatically generated">
            <a:extLst>
              <a:ext uri="{FF2B5EF4-FFF2-40B4-BE49-F238E27FC236}">
                <a16:creationId xmlns:a16="http://schemas.microsoft.com/office/drawing/2014/main" id="{EE057049-59BD-B9BD-436A-1808C3BBE879}"/>
              </a:ext>
            </a:extLst>
          </p:cNvPr>
          <p:cNvPicPr preferRelativeResize="0"/>
          <p:nvPr/>
        </p:nvPicPr>
        <p:blipFill rotWithShape="1">
          <a:blip r:embed="rId5"/>
          <a:srcRect l="4241" r="9314" b="-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6A1968-4996-4870-8387-16BCF87E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286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67F0112-4C48-4B58-9BE9-D8FC08B7DBF9}" type="slidenum">
              <a:rPr lang="en-US" sz="1200">
                <a:solidFill>
                  <a:srgbClr val="FFFFFF"/>
                </a:solidFill>
                <a:latin typeface="+mn-lt"/>
              </a:rPr>
              <a:pPr algn="r"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74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441417" y="1316082"/>
            <a:ext cx="3887649" cy="531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0202"/>
              </a:buClr>
              <a:buSzPts val="2400"/>
              <a:buNone/>
            </a:pPr>
            <a:r>
              <a:rPr lang="en-GB" sz="2400" b="1">
                <a:solidFill>
                  <a:srgbClr val="3C020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Health problem</a:t>
            </a:r>
            <a:endParaRPr lang="en-GB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400" b="1">
              <a:solidFill>
                <a:srgbClr val="3C020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400" b="1">
              <a:solidFill>
                <a:srgbClr val="3C020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400" b="1">
              <a:solidFill>
                <a:srgbClr val="3C020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400" b="1">
              <a:solidFill>
                <a:srgbClr val="3C020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400" b="1">
              <a:solidFill>
                <a:srgbClr val="3C020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400" b="1">
              <a:solidFill>
                <a:srgbClr val="3C020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400" b="1">
              <a:solidFill>
                <a:srgbClr val="3C020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latin typeface="Libre Franklin"/>
                <a:ea typeface="Libre Franklin"/>
                <a:cs typeface="Libre Franklin"/>
                <a:sym typeface="Libre Franklin"/>
              </a:rPr>
              <a:t>One of 5 greatest indoor pollutants. </a:t>
            </a:r>
            <a:endParaRPr lang="en-GB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latin typeface="Libre Franklin"/>
                <a:ea typeface="Libre Franklin"/>
                <a:cs typeface="Libre Franklin"/>
                <a:sym typeface="Libre Franklin"/>
              </a:rPr>
              <a:t>EU's SCHER committee </a:t>
            </a:r>
            <a:r>
              <a:rPr lang="en-GB" sz="1800" i="1">
                <a:latin typeface="Libre Franklin"/>
                <a:ea typeface="Libre Franklin"/>
                <a:cs typeface="Libre Franklin"/>
                <a:sym typeface="Libre Franklin"/>
              </a:rPr>
              <a:t>“one of the top five toxic pollutants that should be removed from production”</a:t>
            </a:r>
            <a:endParaRPr lang="en-GB" dirty="0"/>
          </a:p>
        </p:txBody>
      </p:sp>
      <p:pic>
        <p:nvPicPr>
          <p:cNvPr id="95" name="Google Shape;95;p4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647" r="8017"/>
          <a:stretch/>
        </p:blipFill>
        <p:spPr>
          <a:xfrm>
            <a:off x="1721565" y="1845442"/>
            <a:ext cx="3684895" cy="207299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96" name="Google Shape;96;p4" descr="A destroyed building with debris all over i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8719" r="7739"/>
          <a:stretch/>
        </p:blipFill>
        <p:spPr>
          <a:xfrm>
            <a:off x="7688749" y="2002606"/>
            <a:ext cx="3244263" cy="207299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838200" y="234950"/>
            <a:ext cx="10515600" cy="84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0202"/>
              </a:buClr>
              <a:buSzPts val="4400"/>
              <a:buFont typeface="Libre Franklin"/>
              <a:buNone/>
            </a:pPr>
            <a:r>
              <a:rPr lang="en-US">
                <a:solidFill>
                  <a:srgbClr val="3C0202"/>
                </a:solidFill>
              </a:rPr>
              <a:t>The Problems</a:t>
            </a:r>
            <a:endParaRPr lang="en-US"/>
          </a:p>
        </p:txBody>
      </p:sp>
      <p:sp>
        <p:nvSpPr>
          <p:cNvPr id="98" name="Google Shape;98;p4"/>
          <p:cNvSpPr txBox="1">
            <a:spLocks noGrp="1"/>
          </p:cNvSpPr>
          <p:nvPr>
            <p:ph type="sldNum" idx="12"/>
          </p:nvPr>
        </p:nvSpPr>
        <p:spPr>
          <a:xfrm>
            <a:off x="226243" y="6397837"/>
            <a:ext cx="443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99" name="Google Shape;99;p4"/>
          <p:cNvSpPr txBox="1"/>
          <p:nvPr/>
        </p:nvSpPr>
        <p:spPr>
          <a:xfrm>
            <a:off x="7506320" y="1316082"/>
            <a:ext cx="324426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C020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Environmental problem</a:t>
            </a:r>
            <a:endParaRPr lang="en-US" dirty="0"/>
          </a:p>
        </p:txBody>
      </p:sp>
      <p:sp>
        <p:nvSpPr>
          <p:cNvPr id="100" name="Google Shape;100;p4"/>
          <p:cNvSpPr txBox="1"/>
          <p:nvPr/>
        </p:nvSpPr>
        <p:spPr>
          <a:xfrm>
            <a:off x="7686511" y="4993702"/>
            <a:ext cx="3582883" cy="9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Heavy CO2 footprint</a:t>
            </a:r>
            <a:endParaRPr lang="en-GB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Final wood products cannot be recycled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9DEC5-69D4-2FC2-96BB-20DF703F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C7D070-EFDC-3908-A559-7CB61343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03" y="2158506"/>
            <a:ext cx="5087112" cy="19623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>
              <a:solidFill>
                <a:srgbClr val="455F51"/>
              </a:solidFill>
              <a:latin typeface="Franklin Gothic Book" panose="020B0503020102020204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rgbClr val="455F51"/>
                </a:solidFill>
                <a:latin typeface="Franklin Gothic Book" panose="020B0503020102020204"/>
              </a:rPr>
              <a:t>BindEthics Bio-adhesive 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8A8D6B-3EE4-2D55-F20D-88E0A783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0112-4C48-4B58-9BE9-D8FC08B7DB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545196-E705-F55C-97C2-1FC7EB7A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2470" y="1679179"/>
            <a:ext cx="4538161" cy="36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2263DF-D6AC-8B15-3255-655FD66386BE}"/>
              </a:ext>
            </a:extLst>
          </p:cNvPr>
          <p:cNvSpPr txBox="1"/>
          <p:nvPr/>
        </p:nvSpPr>
        <p:spPr>
          <a:xfrm>
            <a:off x="2690135" y="3104895"/>
            <a:ext cx="32496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55F51"/>
                </a:solidFill>
                <a:latin typeface="Franklin Gothic Book" panose="020B0503020102020204"/>
              </a:rPr>
              <a:t>Sustainable</a:t>
            </a:r>
            <a:br>
              <a:rPr lang="en-US" sz="2000" dirty="0">
                <a:solidFill>
                  <a:srgbClr val="455F51"/>
                </a:solidFill>
                <a:latin typeface="Franklin Gothic Book" panose="020B0503020102020204"/>
              </a:rPr>
            </a:br>
            <a:r>
              <a:rPr lang="en-US" sz="2000" dirty="0">
                <a:solidFill>
                  <a:srgbClr val="455F51"/>
                </a:solidFill>
                <a:latin typeface="Franklin Gothic Book" panose="020B0503020102020204"/>
              </a:rPr>
              <a:t>Non-toxic</a:t>
            </a:r>
            <a:br>
              <a:rPr lang="en-US" sz="2000" dirty="0">
                <a:solidFill>
                  <a:srgbClr val="455F51"/>
                </a:solidFill>
                <a:latin typeface="Franklin Gothic Book" panose="020B0503020102020204"/>
              </a:rPr>
            </a:br>
            <a:r>
              <a:rPr lang="en-US" sz="2000" dirty="0">
                <a:solidFill>
                  <a:srgbClr val="455F51"/>
                </a:solidFill>
                <a:latin typeface="Franklin Gothic Book" panose="020B0503020102020204"/>
              </a:rPr>
              <a:t>Not derived from fossil fuels</a:t>
            </a:r>
            <a:br>
              <a:rPr lang="en-US" sz="2000" dirty="0">
                <a:solidFill>
                  <a:srgbClr val="455F51"/>
                </a:solidFill>
                <a:latin typeface="Franklin Gothic Book" panose="020B0503020102020204"/>
              </a:rPr>
            </a:br>
            <a:r>
              <a:rPr lang="en-US" sz="2000" dirty="0">
                <a:solidFill>
                  <a:srgbClr val="455F51"/>
                </a:solidFill>
                <a:latin typeface="Franklin Gothic Book" panose="020B0503020102020204"/>
              </a:rPr>
              <a:t>Biodegradable</a:t>
            </a:r>
            <a:endParaRPr lang="en-US" sz="1050" dirty="0">
              <a:solidFill>
                <a:srgbClr val="455F51"/>
              </a:solidFill>
              <a:latin typeface="Franklin Gothic Book" panose="020B05030201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0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F8339C-07C5-A466-552B-F7B104DC3AB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" b="69008"/>
          <a:stretch/>
        </p:blipFill>
        <p:spPr>
          <a:xfrm>
            <a:off x="0" y="-1"/>
            <a:ext cx="12192000" cy="55327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23317-6C14-8202-75DA-F11E0C96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0112-4C48-4B58-9BE9-D8FC08B7DB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AC60A4-F752-8A4B-1D15-4EBBD0104D34}"/>
              </a:ext>
            </a:extLst>
          </p:cNvPr>
          <p:cNvSpPr txBox="1"/>
          <p:nvPr/>
        </p:nvSpPr>
        <p:spPr>
          <a:xfrm>
            <a:off x="532016" y="5532791"/>
            <a:ext cx="11255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If we replace UF adhesives with a biobased alternative, engineered wood products would be completely sustainable becoming part of the circular economy cycle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1703ADD-5051-D36F-60D2-DE833FA2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662" y="-1"/>
            <a:ext cx="6170676" cy="1222099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455F51"/>
                </a:solidFill>
                <a:latin typeface="Franklin Gothic Book" panose="020B0503020102020204"/>
              </a:rPr>
              <a:t>First Circular Engineered Wood </a:t>
            </a:r>
            <a:br>
              <a:rPr lang="nl-NL" b="1" dirty="0">
                <a:solidFill>
                  <a:srgbClr val="455F51"/>
                </a:solidFill>
                <a:latin typeface="Franklin Gothic Book" panose="020B050302010202020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5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D4E75-27BE-D6F3-24A3-B44EA349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0112-4C48-4B58-9BE9-D8FC08B7DB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1AA73-0402-47B3-6F1B-3E7D5955F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5" r="3430" b="-1"/>
          <a:stretch/>
        </p:blipFill>
        <p:spPr>
          <a:xfrm>
            <a:off x="6332603" y="1008668"/>
            <a:ext cx="5203626" cy="2221549"/>
          </a:xfrm>
          <a:prstGeom prst="rect">
            <a:avLst/>
          </a:prstGeom>
        </p:spPr>
      </p:pic>
      <p:pic>
        <p:nvPicPr>
          <p:cNvPr id="4" name="Google Shape;84;p3" descr="A picture containing building material&#10;&#10;Description automatically generated">
            <a:extLst>
              <a:ext uri="{FF2B5EF4-FFF2-40B4-BE49-F238E27FC236}">
                <a16:creationId xmlns:a16="http://schemas.microsoft.com/office/drawing/2014/main" id="{F62ACC46-9331-2B04-1538-3CA8CEC1B3AE}"/>
              </a:ext>
            </a:extLst>
          </p:cNvPr>
          <p:cNvPicPr preferRelativeResize="0"/>
          <p:nvPr/>
        </p:nvPicPr>
        <p:blipFill rotWithShape="1">
          <a:blip r:embed="rId4"/>
          <a:srcRect l="17732" r="16113" b="3"/>
          <a:stretch/>
        </p:blipFill>
        <p:spPr>
          <a:xfrm>
            <a:off x="9529128" y="3508468"/>
            <a:ext cx="2328789" cy="2340864"/>
          </a:xfrm>
          <a:prstGeom prst="rect">
            <a:avLst/>
          </a:prstGeom>
          <a:noFill/>
        </p:spPr>
      </p:pic>
      <p:pic>
        <p:nvPicPr>
          <p:cNvPr id="5" name="Google Shape;319;p11">
            <a:extLst>
              <a:ext uri="{FF2B5EF4-FFF2-40B4-BE49-F238E27FC236}">
                <a16:creationId xmlns:a16="http://schemas.microsoft.com/office/drawing/2014/main" id="{317E9ECE-487F-8F57-FA56-35AE6BEB75F6}"/>
              </a:ext>
            </a:extLst>
          </p:cNvPr>
          <p:cNvPicPr preferRelativeResize="0"/>
          <p:nvPr/>
        </p:nvPicPr>
        <p:blipFill rotWithShape="1">
          <a:blip r:embed="rId5"/>
          <a:stretch/>
        </p:blipFill>
        <p:spPr>
          <a:xfrm>
            <a:off x="6332603" y="3720300"/>
            <a:ext cx="3080695" cy="1917200"/>
          </a:xfrm>
          <a:prstGeom prst="rect">
            <a:avLst/>
          </a:prstGeom>
          <a:noFill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8125B1B-9953-5466-45B8-072D0635E7A4}"/>
              </a:ext>
            </a:extLst>
          </p:cNvPr>
          <p:cNvSpPr txBox="1">
            <a:spLocks/>
          </p:cNvSpPr>
          <p:nvPr/>
        </p:nvSpPr>
        <p:spPr>
          <a:xfrm>
            <a:off x="940887" y="676656"/>
            <a:ext cx="4364868" cy="5504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53D2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900" b="1" dirty="0">
                <a:solidFill>
                  <a:schemeClr val="tx1"/>
                </a:solidFill>
              </a:rPr>
              <a:t>How could this be adopted in the art world?</a:t>
            </a:r>
            <a:br>
              <a:rPr lang="en-US" sz="1900" b="1" dirty="0">
                <a:solidFill>
                  <a:schemeClr val="tx1"/>
                </a:solidFill>
              </a:rPr>
            </a:br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>Crates, stands, shelves, frames, single-use products</a:t>
            </a:r>
            <a:br>
              <a:rPr lang="en-US" sz="1900" dirty="0">
                <a:solidFill>
                  <a:schemeClr val="tx1"/>
                </a:solidFill>
              </a:rPr>
            </a:br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b="1" dirty="0">
                <a:solidFill>
                  <a:schemeClr val="tx1"/>
                </a:solidFill>
              </a:rPr>
              <a:t>Challenges in bringing this to market?</a:t>
            </a:r>
            <a:br>
              <a:rPr lang="en-US" sz="1900" b="1" dirty="0">
                <a:solidFill>
                  <a:schemeClr val="tx1"/>
                </a:solidFill>
              </a:rPr>
            </a:br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>Manufacturers resistance to change</a:t>
            </a:r>
          </a:p>
          <a:p>
            <a:pPr fontAlgn="base"/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b="1" dirty="0">
                <a:solidFill>
                  <a:schemeClr val="tx1"/>
                </a:solidFill>
              </a:rPr>
              <a:t>Plan to overcome this challenge</a:t>
            </a:r>
          </a:p>
          <a:p>
            <a:pPr fontAlgn="base"/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>1. </a:t>
            </a:r>
            <a:r>
              <a:rPr lang="en-US" sz="1900" u="sng" dirty="0">
                <a:solidFill>
                  <a:schemeClr val="tx1"/>
                </a:solidFill>
              </a:rPr>
              <a:t>Case study</a:t>
            </a:r>
            <a:br>
              <a:rPr lang="en-US" sz="1900" u="sng" dirty="0">
                <a:solidFill>
                  <a:schemeClr val="tx1"/>
                </a:solidFill>
              </a:rPr>
            </a:br>
            <a:endParaRPr lang="en-US" sz="1900" u="sng" dirty="0">
              <a:solidFill>
                <a:schemeClr val="tx1"/>
              </a:solidFill>
            </a:endParaRPr>
          </a:p>
          <a:p>
            <a:pPr fontAlgn="base"/>
            <a:r>
              <a:rPr lang="en-US" sz="1900" dirty="0">
                <a:solidFill>
                  <a:schemeClr val="tx1"/>
                </a:solidFill>
              </a:rPr>
              <a:t>Partnering up with art organizations, artists or museums </a:t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fontAlgn="base"/>
            <a:r>
              <a:rPr lang="en-US" sz="1900" dirty="0">
                <a:solidFill>
                  <a:schemeClr val="tx1"/>
                </a:solidFill>
              </a:rPr>
              <a:t>2. </a:t>
            </a:r>
            <a:r>
              <a:rPr lang="en-US" sz="1900" u="sng" dirty="0">
                <a:solidFill>
                  <a:schemeClr val="tx1"/>
                </a:solidFill>
              </a:rPr>
              <a:t>Costumer awareness</a:t>
            </a:r>
          </a:p>
          <a:p>
            <a:pPr fontAlgn="base"/>
            <a:endParaRPr lang="en-US" sz="1900" dirty="0">
              <a:solidFill>
                <a:schemeClr val="tx1"/>
              </a:solidFill>
            </a:endParaRPr>
          </a:p>
          <a:p>
            <a:pPr fontAlgn="base"/>
            <a:r>
              <a:rPr lang="en-US" sz="1900" b="1" dirty="0">
                <a:solidFill>
                  <a:schemeClr val="tx1"/>
                </a:solidFill>
              </a:rPr>
              <a:t>Current support</a:t>
            </a:r>
          </a:p>
          <a:p>
            <a:pPr fontAlgn="base"/>
            <a:endParaRPr lang="en-US" sz="1900" b="1" dirty="0">
              <a:solidFill>
                <a:schemeClr val="tx1"/>
              </a:solidFill>
            </a:endParaRPr>
          </a:p>
          <a:p>
            <a:pPr fontAlgn="base"/>
            <a:r>
              <a:rPr lang="en-US" sz="1900" dirty="0">
                <a:solidFill>
                  <a:schemeClr val="tx1"/>
                </a:solidFill>
              </a:rPr>
              <a:t>This project has been partially funded by the forestry commission. We are looking for a formulation to be effective on UK-grown wood</a:t>
            </a:r>
          </a:p>
        </p:txBody>
      </p:sp>
    </p:spTree>
    <p:extLst>
      <p:ext uri="{BB962C8B-B14F-4D97-AF65-F5344CB8AC3E}">
        <p14:creationId xmlns:p14="http://schemas.microsoft.com/office/powerpoint/2010/main" val="1887849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571</Words>
  <Application>Microsoft Office PowerPoint</Application>
  <PresentationFormat>Widescreen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Libre Franklin</vt:lpstr>
      <vt:lpstr>Office Theme</vt:lpstr>
      <vt:lpstr>PowerPoint Presentation</vt:lpstr>
      <vt:lpstr>PowerPoint Presentation</vt:lpstr>
      <vt:lpstr>PowerPoint Presentation</vt:lpstr>
      <vt:lpstr>Formaldehyde-based adhesives (UF)</vt:lpstr>
      <vt:lpstr>The Problems</vt:lpstr>
      <vt:lpstr>The Solution</vt:lpstr>
      <vt:lpstr>First Circular Engineered Wood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michiel Wolzak</dc:creator>
  <cp:lastModifiedBy>michiel Wolzak</cp:lastModifiedBy>
  <cp:revision>55</cp:revision>
  <dcterms:created xsi:type="dcterms:W3CDTF">2022-04-19T14:54:31Z</dcterms:created>
  <dcterms:modified xsi:type="dcterms:W3CDTF">2023-03-09T18:35:09Z</dcterms:modified>
</cp:coreProperties>
</file>